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9" r:id="rId3"/>
    <p:sldId id="293" r:id="rId4"/>
    <p:sldId id="294" r:id="rId5"/>
    <p:sldId id="283" r:id="rId6"/>
    <p:sldId id="284" r:id="rId7"/>
    <p:sldId id="295" r:id="rId8"/>
    <p:sldId id="286" r:id="rId9"/>
    <p:sldId id="296" r:id="rId10"/>
    <p:sldId id="297" r:id="rId11"/>
    <p:sldId id="289" r:id="rId12"/>
    <p:sldId id="290" r:id="rId13"/>
    <p:sldId id="29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23" Type="http://schemas.openxmlformats.org/officeDocument/2006/relationships/customXml" Target="../customXml/item5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CC74-D390-4E06-BDF4-7FD37183CED0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C8406-AB09-41C0-B997-54B5CC8DA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536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CC74-D390-4E06-BDF4-7FD37183CED0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C8406-AB09-41C0-B997-54B5CC8DA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660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CC74-D390-4E06-BDF4-7FD37183CED0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C8406-AB09-41C0-B997-54B5CC8DA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931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CC74-D390-4E06-BDF4-7FD37183CED0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C8406-AB09-41C0-B997-54B5CC8DA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457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CC74-D390-4E06-BDF4-7FD37183CED0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C8406-AB09-41C0-B997-54B5CC8DA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129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CC74-D390-4E06-BDF4-7FD37183CED0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C8406-AB09-41C0-B997-54B5CC8DA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679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CC74-D390-4E06-BDF4-7FD37183CED0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C8406-AB09-41C0-B997-54B5CC8DA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49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CC74-D390-4E06-BDF4-7FD37183CED0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C8406-AB09-41C0-B997-54B5CC8DA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075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CC74-D390-4E06-BDF4-7FD37183CED0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C8406-AB09-41C0-B997-54B5CC8DA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803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CC74-D390-4E06-BDF4-7FD37183CED0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C8406-AB09-41C0-B997-54B5CC8DA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33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CC74-D390-4E06-BDF4-7FD37183CED0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C8406-AB09-41C0-B997-54B5CC8DA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033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6CC74-D390-4E06-BDF4-7FD37183CED0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C8406-AB09-41C0-B997-54B5CC8DA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336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879"/>
            <a:ext cx="12192000" cy="68275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591305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b="1" u="sng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Правовой анализ</a:t>
            </a:r>
            <a:r>
              <a:rPr lang="ru-R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8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ru-R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положений </a:t>
            </a:r>
            <a:r>
              <a:rPr lang="ru-RU" sz="3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Кодекса </a:t>
            </a:r>
            <a:r>
              <a:rPr lang="ru-RU" sz="3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 правонарушениях </a:t>
            </a:r>
            <a:r>
              <a:rPr lang="ru-RU" sz="36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Кыргызской</a:t>
            </a:r>
            <a:r>
              <a:rPr lang="ru-RU" sz="3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Республики в части</a:t>
            </a:r>
            <a:r>
              <a:rPr lang="ru-R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сексуального и гендерного насилия</a:t>
            </a:r>
            <a:r>
              <a:rPr lang="ru-R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009882"/>
            <a:ext cx="9144000" cy="991672"/>
          </a:xfrm>
        </p:spPr>
        <p:txBody>
          <a:bodyPr/>
          <a:lstStyle/>
          <a:p>
            <a:r>
              <a:rPr lang="ru-RU" sz="2800" dirty="0" smtClean="0"/>
              <a:t>Ирина Летова, эксперт</a:t>
            </a:r>
          </a:p>
          <a:p>
            <a:r>
              <a:rPr lang="ru-RU" dirty="0" smtClean="0"/>
              <a:t>29 июня 2022г.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471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109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99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Мелкое хулиганство (статья 126 </a:t>
            </a:r>
            <a:r>
              <a:rPr lang="ru-RU" sz="4000" b="1" dirty="0" err="1" smtClean="0">
                <a:solidFill>
                  <a:srgbClr val="0099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КоП</a:t>
            </a:r>
            <a:r>
              <a:rPr lang="ru-RU" sz="4000" b="1" dirty="0" smtClean="0">
                <a:solidFill>
                  <a:srgbClr val="0099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4000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-37552" y="1803042"/>
            <a:ext cx="4725462" cy="3734873"/>
          </a:xfrm>
          <a:prstGeom prst="rect">
            <a:avLst/>
          </a:prstGeom>
        </p:spPr>
      </p:pic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816699" y="1146220"/>
            <a:ext cx="6537101" cy="503074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Одним из признаков мелкого хулиганства в </a:t>
            </a:r>
            <a:r>
              <a:rPr lang="ru-RU" dirty="0" err="1" smtClean="0"/>
              <a:t>КоП</a:t>
            </a:r>
            <a:r>
              <a:rPr lang="ru-RU" dirty="0" smtClean="0"/>
              <a:t> является оскорбительное приставание к гражданам. Четкого термина «оскорбительное приставание» кодекс не содержит, это оценочное понятие. При квалификации действий, как мелкого хулиганства по признаку «оскорбительное приставание» может вызвать большие сложности у сотрудников органов внутренних дел и суда.</a:t>
            </a:r>
          </a:p>
          <a:p>
            <a:r>
              <a:rPr lang="ru-RU" dirty="0" smtClean="0"/>
              <a:t>Рекомендации: Особую сложность вызывает применение на практике именно морально-оценочных понятий. В связи с этим в диспозиции статьи необходимо четко прописать, что относится к оскорбительному приставанию. Необходимо повысить качество прокурорского надзора за законностью при ведении и рассмотрении дел данной категории.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3098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80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99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Виды взысканий и их применение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43190"/>
            <a:ext cx="10515600" cy="513377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За правонарушения, предусмотренные статьями 70 (Семейное насилие) и 71 (Неисполнение условий временное охранного ордера) предусмотрена альтернатива во взыскании – арест либо общественные работы.</a:t>
            </a:r>
          </a:p>
          <a:p>
            <a:r>
              <a:rPr lang="ru-RU" dirty="0" smtClean="0"/>
              <a:t>Следует отметить, что согласно ст.ст.30, 33 </a:t>
            </a:r>
            <a:r>
              <a:rPr lang="ru-RU" dirty="0" err="1" smtClean="0"/>
              <a:t>КоП</a:t>
            </a:r>
            <a:r>
              <a:rPr lang="ru-RU" dirty="0" smtClean="0"/>
              <a:t> общественные работы и арест не могут применяться в отношении определенных категорий граждан. </a:t>
            </a:r>
          </a:p>
          <a:p>
            <a:r>
              <a:rPr lang="ru-RU" dirty="0" smtClean="0"/>
              <a:t>Исходя из этого может случиться так, что, например, виновное лицо в совершении семейного насилия будет лицом с ограниченными возможностями здоровья, имеющем инвалидность II группы или ему будет свыше 60 лет, тогда к нему невозможно будет применить ни какое взыскание и он будет освобожден от отбывания взыскания. Такое положение грубо нарушает принцип неотвратимости наказания.</a:t>
            </a:r>
          </a:p>
          <a:p>
            <a:endParaRPr lang="ru-RU" dirty="0" smtClean="0"/>
          </a:p>
          <a:p>
            <a:r>
              <a:rPr lang="ru-RU" u="sng" dirty="0" smtClean="0"/>
              <a:t>Рекомендации:</a:t>
            </a:r>
            <a:r>
              <a:rPr lang="ru-RU" dirty="0" smtClean="0"/>
              <a:t> В </a:t>
            </a:r>
            <a:r>
              <a:rPr lang="ru-RU" dirty="0" err="1" smtClean="0"/>
              <a:t>КоП</a:t>
            </a:r>
            <a:r>
              <a:rPr lang="ru-RU" dirty="0" smtClean="0"/>
              <a:t> необходимо предусмотреть положение о замене общественных работ и ареста другим видом наказания, в случаях, когда к виновному лицу невозможно применить такие виды наказания, как общественные работы или арест.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170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80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99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Виды взысканий и их применение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43190"/>
            <a:ext cx="10515600" cy="513377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Все статьи, связанные с сексуальным и гендерным насилием, содержат санкцию в виде общественных работ. </a:t>
            </a:r>
          </a:p>
          <a:p>
            <a:r>
              <a:rPr lang="ru-RU" dirty="0" smtClean="0"/>
              <a:t>Статьи 561 и 562 </a:t>
            </a:r>
            <a:r>
              <a:rPr lang="ru-RU" dirty="0" err="1" smtClean="0"/>
              <a:t>КоП</a:t>
            </a:r>
            <a:r>
              <a:rPr lang="ru-RU" dirty="0" smtClean="0"/>
              <a:t> определяют порядок исполнения данного вида взыскания. За нарушения правонарушителем порядка и условий выполнения общественных работ орган пробации после выяснения причин письменно предупреждает правонарушителя о замене другим видом взыскания, предусмотренного в соответствии с законодательством. В отношении правонарушителей, уклоняющихся от выполнения общественных работ, орган пробации вносит представление в суд.</a:t>
            </a:r>
          </a:p>
          <a:p>
            <a:r>
              <a:rPr lang="ru-RU" dirty="0"/>
              <a:t>Однако </a:t>
            </a:r>
            <a:r>
              <a:rPr lang="ru-RU" dirty="0" smtClean="0"/>
              <a:t>в процессуальной части </a:t>
            </a:r>
            <a:r>
              <a:rPr lang="ru-RU" dirty="0" err="1" smtClean="0"/>
              <a:t>КоП</a:t>
            </a:r>
            <a:r>
              <a:rPr lang="ru-RU" dirty="0" smtClean="0"/>
              <a:t>  </a:t>
            </a:r>
            <a:r>
              <a:rPr lang="ru-RU" dirty="0"/>
              <a:t>нет статей, касающихся порядка замены одного вида взыскания на другой.</a:t>
            </a:r>
          </a:p>
          <a:p>
            <a:r>
              <a:rPr lang="ru-RU" u="sng" dirty="0" smtClean="0"/>
              <a:t>Рекомендации: </a:t>
            </a:r>
            <a:r>
              <a:rPr lang="ru-RU" dirty="0" smtClean="0"/>
              <a:t>В </a:t>
            </a:r>
            <a:r>
              <a:rPr lang="ru-RU" dirty="0" err="1" smtClean="0"/>
              <a:t>КоП</a:t>
            </a:r>
            <a:r>
              <a:rPr lang="ru-RU" dirty="0" smtClean="0"/>
              <a:t> необходимо предусмотреть положения, касающиеся замены одного вида наказания на другой в случае уклонения правонарушителя от исполнения взыскания в виде общественных работ.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8203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806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99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Права лица, совершившего правонарушение </a:t>
            </a:r>
            <a:endParaRPr lang="ru-RU" sz="36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16149" y="1828800"/>
            <a:ext cx="4576600" cy="3374265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100035" y="1210614"/>
            <a:ext cx="6253766" cy="4966349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Одним из новшеств, предусмотренных в </a:t>
            </a:r>
            <a:r>
              <a:rPr lang="ru-RU" dirty="0" err="1" smtClean="0"/>
              <a:t>КоП</a:t>
            </a:r>
            <a:r>
              <a:rPr lang="ru-RU" dirty="0" smtClean="0"/>
              <a:t> является то, что лицо, привлекаемое к ответственности за правонарушение, имеет право на гарантированную государством юридическую помощь (статья 498 </a:t>
            </a:r>
            <a:r>
              <a:rPr lang="ru-RU" dirty="0" err="1" smtClean="0"/>
              <a:t>КоП</a:t>
            </a:r>
            <a:r>
              <a:rPr lang="ru-RU" dirty="0" smtClean="0"/>
              <a:t>). При этом следует отметить, что такое право гарантировано не только тем лицам, которые задерживаются, но и абсолютно всем. </a:t>
            </a:r>
            <a:r>
              <a:rPr lang="ru-RU" dirty="0" err="1" smtClean="0"/>
              <a:t>КоП</a:t>
            </a:r>
            <a:r>
              <a:rPr lang="ru-RU" dirty="0" smtClean="0"/>
              <a:t> ни каких оснований для предоставления такой помощи не содержит. </a:t>
            </a:r>
          </a:p>
          <a:p>
            <a:r>
              <a:rPr lang="ru-RU" dirty="0" smtClean="0"/>
              <a:t>При этом пострадавший, например, жертва семейного насилия на такую помощь претендовать не может.</a:t>
            </a:r>
          </a:p>
          <a:p>
            <a:r>
              <a:rPr lang="ru-RU" dirty="0" smtClean="0"/>
              <a:t>Рекомендации: Необходимо исключить право на получение гарантированной государством юридической помощи для лиц, совершивших правонарушение, кроме тех лиц, которые задерживаются. Рассмотреть возможность предоставления права на гарантированную государством юридическую помощь пострадавшей от правонарушения.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0014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0099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Реформа уголовного законодательства </a:t>
            </a:r>
            <a:br>
              <a:rPr lang="ru-RU" sz="4000" b="1" dirty="0">
                <a:solidFill>
                  <a:srgbClr val="0099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99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страны - 2021 г.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62819" y="1825625"/>
            <a:ext cx="6390982" cy="435133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Вступил в силу с 1 декабря 2021 г.</a:t>
            </a:r>
          </a:p>
          <a:p>
            <a:r>
              <a:rPr lang="ru-RU" dirty="0" smtClean="0"/>
              <a:t>Общая и </a:t>
            </a:r>
            <a:r>
              <a:rPr lang="ru-RU" dirty="0"/>
              <a:t>п</a:t>
            </a:r>
            <a:r>
              <a:rPr lang="ru-RU" dirty="0" smtClean="0"/>
              <a:t>роцессуальная </a:t>
            </a:r>
            <a:r>
              <a:rPr lang="ru-RU" dirty="0" smtClean="0"/>
              <a:t>части </a:t>
            </a:r>
            <a:r>
              <a:rPr lang="ru-RU" dirty="0" err="1" smtClean="0"/>
              <a:t>КоП</a:t>
            </a:r>
            <a:r>
              <a:rPr lang="ru-RU" dirty="0" smtClean="0"/>
              <a:t> </a:t>
            </a:r>
            <a:r>
              <a:rPr lang="ru-RU" dirty="0" smtClean="0"/>
              <a:t>изменилась по сравнению с </a:t>
            </a:r>
            <a:r>
              <a:rPr lang="ru-RU" dirty="0" err="1" smtClean="0"/>
              <a:t>КоН</a:t>
            </a:r>
            <a:r>
              <a:rPr lang="ru-RU" dirty="0" smtClean="0"/>
              <a:t> по </a:t>
            </a:r>
            <a:r>
              <a:rPr lang="ru-RU" dirty="0" smtClean="0"/>
              <a:t>ряду </a:t>
            </a:r>
            <a:r>
              <a:rPr lang="ru-RU" dirty="0" smtClean="0"/>
              <a:t>позиций:</a:t>
            </a:r>
          </a:p>
          <a:p>
            <a:pPr>
              <a:buFontTx/>
              <a:buChar char="-"/>
            </a:pPr>
            <a:r>
              <a:rPr lang="ru-RU" dirty="0"/>
              <a:t>к</a:t>
            </a:r>
            <a:r>
              <a:rPr lang="ru-RU" dirty="0" smtClean="0"/>
              <a:t> субъектам правонарушения добавлены должностные лица;</a:t>
            </a:r>
          </a:p>
          <a:p>
            <a:pPr>
              <a:buFontTx/>
              <a:buChar char="-"/>
            </a:pPr>
            <a:r>
              <a:rPr lang="ru-RU" dirty="0" smtClean="0"/>
              <a:t>увеличен </a:t>
            </a:r>
            <a:r>
              <a:rPr lang="ru-RU" dirty="0"/>
              <a:t>перечень взысканий (предупреждение</a:t>
            </a:r>
            <a:r>
              <a:rPr lang="ru-RU" dirty="0" smtClean="0"/>
              <a:t>; общественные </a:t>
            </a:r>
            <a:r>
              <a:rPr lang="ru-RU" dirty="0"/>
              <a:t>работы</a:t>
            </a:r>
            <a:r>
              <a:rPr lang="ru-RU" dirty="0" smtClean="0"/>
              <a:t>; штраф; выдворение </a:t>
            </a:r>
            <a:r>
              <a:rPr lang="ru-RU" dirty="0"/>
              <a:t>иностранных граждан</a:t>
            </a:r>
            <a:r>
              <a:rPr lang="ru-RU" dirty="0" smtClean="0"/>
              <a:t>; арест).</a:t>
            </a:r>
          </a:p>
          <a:p>
            <a:pPr>
              <a:buFontTx/>
              <a:buChar char="-"/>
            </a:pPr>
            <a:r>
              <a:rPr lang="ru-RU" dirty="0"/>
              <a:t>в</a:t>
            </a:r>
            <a:r>
              <a:rPr lang="ru-RU" dirty="0" smtClean="0"/>
              <a:t>ведены меры </a:t>
            </a:r>
            <a:r>
              <a:rPr lang="ru-RU" dirty="0"/>
              <a:t>обеспечения законности </a:t>
            </a:r>
            <a:r>
              <a:rPr lang="ru-RU" dirty="0" smtClean="0"/>
              <a:t>производства по </a:t>
            </a:r>
            <a:r>
              <a:rPr lang="ru-RU" dirty="0"/>
              <a:t>делам о </a:t>
            </a:r>
            <a:r>
              <a:rPr lang="ru-RU" dirty="0" smtClean="0"/>
              <a:t> правонарушении и др.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2459865"/>
            <a:ext cx="4962818" cy="3717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705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806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99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Побои (статья 56 </a:t>
            </a:r>
            <a:r>
              <a:rPr lang="ru-RU" sz="4000" b="1" dirty="0" err="1" smtClean="0">
                <a:solidFill>
                  <a:srgbClr val="0099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КоП</a:t>
            </a:r>
            <a:r>
              <a:rPr lang="ru-RU" sz="4000" b="1" dirty="0" smtClean="0">
                <a:solidFill>
                  <a:srgbClr val="0099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4000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38546" y="1468191"/>
            <a:ext cx="4507603" cy="3709115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958366" y="1043190"/>
            <a:ext cx="6395434" cy="513377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Данная норма применяется в случаях, когда посторонний человек   наносит жертве побои или, причиняют физическую боль. Если же это касается члена семьи или лица, приравненного к члену семьи, то за такие действия он будет привлечен по статье 70 </a:t>
            </a:r>
            <a:r>
              <a:rPr lang="ru-RU" dirty="0" err="1" smtClean="0"/>
              <a:t>КоП</a:t>
            </a:r>
            <a:r>
              <a:rPr lang="ru-RU" dirty="0" smtClean="0"/>
              <a:t> Семейное насилие.</a:t>
            </a:r>
          </a:p>
          <a:p>
            <a:r>
              <a:rPr lang="ru-RU" dirty="0" smtClean="0"/>
              <a:t>Санкция статьи побои мягче, чем санкция статьи семейное насилие (нет ареста), хотя действия совершаются одни и те же. Такой законодательный подход следует рассматривать как несправедливый. За одно и то же деяние домашнего насильника накажут строже чем простого насильника. </a:t>
            </a:r>
          </a:p>
          <a:p>
            <a:r>
              <a:rPr lang="ru-RU" b="1" dirty="0" smtClean="0"/>
              <a:t>Рекомендации:</a:t>
            </a:r>
            <a:r>
              <a:rPr lang="ru-RU" dirty="0" smtClean="0"/>
              <a:t> Санкции в двух составах правонарушений (статьи 56 и 70 </a:t>
            </a:r>
            <a:r>
              <a:rPr lang="ru-RU" dirty="0" err="1" smtClean="0"/>
              <a:t>КоП</a:t>
            </a:r>
            <a:r>
              <a:rPr lang="ru-RU" dirty="0" smtClean="0"/>
              <a:t>) должны быть сбалансированы и одинаковы. В диспозиции статьи 56 необходимо прописать исключение что это деяние не должно содержать квалифицирующих признаков, предусмотренных ст.70 </a:t>
            </a:r>
            <a:r>
              <a:rPr lang="ru-RU" dirty="0" err="1" smtClean="0"/>
              <a:t>КоП</a:t>
            </a:r>
            <a:r>
              <a:rPr lang="ru-RU" dirty="0" smtClean="0"/>
              <a:t>. Это необходимо сделать для того, чтобы исключить чтобы лицо, совершившее семейное насилие, было привлечено по статье «Побои». </a:t>
            </a:r>
          </a:p>
          <a:p>
            <a:r>
              <a:rPr lang="ru-RU" dirty="0" smtClean="0"/>
              <a:t>Те же самые рекомендации по статье 57 </a:t>
            </a:r>
            <a:r>
              <a:rPr lang="ru-RU" dirty="0" err="1" smtClean="0"/>
              <a:t>КоП</a:t>
            </a:r>
            <a:r>
              <a:rPr lang="ru-RU" dirty="0" smtClean="0"/>
              <a:t> - Умышленное причинение легкого вреда здоровью.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1493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443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99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Семейное насилие (статья 70 </a:t>
            </a:r>
            <a:r>
              <a:rPr lang="ru-RU" sz="4000" b="1" dirty="0" err="1" smtClean="0">
                <a:solidFill>
                  <a:srgbClr val="0099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КоП</a:t>
            </a:r>
            <a:r>
              <a:rPr lang="ru-RU" sz="4000" b="1" dirty="0">
                <a:solidFill>
                  <a:srgbClr val="0099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1300" dirty="0" smtClean="0">
                <a:solidFill>
                  <a:srgbClr val="0099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это </a:t>
            </a:r>
            <a:r>
              <a:rPr lang="ru-RU" sz="1300" dirty="0">
                <a:solidFill>
                  <a:srgbClr val="0099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умышленное применение физического, психологического, экономического насилия или угроза физическим насилием, а также пренебрежительное отношение, совершенные одним членом семьи/приравненным к нему лицом в отношении другого члена семьи/приравненного к нему лица,  </a:t>
            </a:r>
            <a:endParaRPr lang="ru-RU" sz="1300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37883" y="1429556"/>
            <a:ext cx="4306519" cy="3773510"/>
          </a:xfrm>
          <a:prstGeom prst="rect">
            <a:avLst/>
          </a:prstGeom>
        </p:spPr>
      </p:pic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997003" y="1429556"/>
            <a:ext cx="6356797" cy="4747407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Основная проблема по данной статье отсутствие четко определенного состава правонарушения. Такая широкая формулировка в большей части относится к общему социальному понятию семейного насилия. В кодексе должно быть более четко прописано за какие действия или бездействие наступает ответственность. </a:t>
            </a:r>
          </a:p>
          <a:p>
            <a:r>
              <a:rPr lang="ru-RU" dirty="0" smtClean="0"/>
              <a:t>Возникает вопрос что такое экономическое насилие? Согласно п.15 статьи 1 Закона «Об охране и защите от семейного насилия» к экономическому насилию относят: </a:t>
            </a:r>
          </a:p>
          <a:p>
            <a:pPr marL="0" indent="0">
              <a:buNone/>
            </a:pPr>
            <a:r>
              <a:rPr lang="ru-RU" dirty="0" smtClean="0"/>
              <a:t>- воспрепятствование заработать деньги, </a:t>
            </a:r>
          </a:p>
          <a:p>
            <a:pPr marL="0" indent="0">
              <a:buNone/>
            </a:pPr>
            <a:r>
              <a:rPr lang="ru-RU" dirty="0" smtClean="0"/>
              <a:t>- полный контроль за финансами партнера, </a:t>
            </a:r>
          </a:p>
          <a:p>
            <a:pPr marL="0" indent="0">
              <a:buNone/>
            </a:pPr>
            <a:r>
              <a:rPr lang="ru-RU" dirty="0" smtClean="0"/>
              <a:t>- отказ в выдаче финансов нетрудоспособным членам семьи и др.</a:t>
            </a:r>
          </a:p>
          <a:p>
            <a:r>
              <a:rPr lang="ru-RU" dirty="0" smtClean="0"/>
              <a:t>Круг экономического насилия достаточно широк и за какой вид экономического насилия можно привлечь к ответственности по </a:t>
            </a:r>
            <a:r>
              <a:rPr lang="ru-RU" dirty="0" err="1" smtClean="0"/>
              <a:t>КоП</a:t>
            </a:r>
            <a:r>
              <a:rPr lang="ru-RU" dirty="0" smtClean="0"/>
              <a:t> четко не установлено.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6280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852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99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Семейное насилие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13646"/>
            <a:ext cx="10515600" cy="4863317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Не определено, какие деяния подпадают под определение «пренебрежительное отношение». </a:t>
            </a:r>
          </a:p>
          <a:p>
            <a:r>
              <a:rPr lang="ru-RU" dirty="0" smtClean="0"/>
              <a:t>В пункте 5 статьи 1 Закона «Об охране и защите от семейного насилия» установлено, что пренебрежительное отношение — это умышленное невыполнение обязанностей по заботе о членах семьи и приравненных к ним лицах. </a:t>
            </a:r>
          </a:p>
          <a:p>
            <a:r>
              <a:rPr lang="ru-RU" dirty="0" smtClean="0"/>
              <a:t>Примером может быть ситуация отказа в покупке дорогостоящих лекарств. И за это предусмотрен арест или общественные работы.</a:t>
            </a:r>
          </a:p>
          <a:p>
            <a:r>
              <a:rPr lang="ru-RU" dirty="0" smtClean="0"/>
              <a:t> Еще одной проблемой при такое неточной формулировки диспозиции может стать следующее. Если при психическом и физическом насилии (наиболее опасные формы домашнего насилия) вред причиняется в момент совершения насилия, то наступление последствия при других формах насилия несколько отсрочено во времени и может видоизмениться. Например, лекарства будут куплены, но с перерывом во времени. Но для таких ситуаций закон не прописывает освобождения от ответственности.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532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852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99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13646"/>
            <a:ext cx="10515600" cy="4863317"/>
          </a:xfrm>
        </p:spPr>
        <p:txBody>
          <a:bodyPr>
            <a:normAutofit/>
          </a:bodyPr>
          <a:lstStyle/>
          <a:p>
            <a:r>
              <a:rPr lang="ru-RU" dirty="0" smtClean="0"/>
              <a:t>Необходимо концептуально определить, когда наступает ответственность за преступное домашнее насилие (ответственность по УК), а когда наступает ответственность за совершение семейного насилия как простого правонарушения (ответственность по </a:t>
            </a:r>
            <a:r>
              <a:rPr lang="ru-RU" dirty="0" err="1" smtClean="0"/>
              <a:t>КоП</a:t>
            </a:r>
            <a:r>
              <a:rPr lang="ru-RU" dirty="0" smtClean="0"/>
              <a:t>). </a:t>
            </a:r>
          </a:p>
          <a:p>
            <a:r>
              <a:rPr lang="ru-RU" dirty="0" smtClean="0"/>
              <a:t>Возможно следует полностью перенести в сферу действия Уголовного кодекса причинение физического или психического насилия, оставив иные виды насилия в Кодексе о правонарушениях.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1024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88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0099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Неисполнение условий временного охранного ордера (статья 71 </a:t>
            </a:r>
            <a:r>
              <a:rPr lang="ru-RU" sz="4000" b="1" dirty="0" err="1" smtClean="0">
                <a:solidFill>
                  <a:srgbClr val="0099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КоП</a:t>
            </a:r>
            <a:r>
              <a:rPr lang="ru-RU" sz="4000" b="1" dirty="0" smtClean="0">
                <a:solidFill>
                  <a:srgbClr val="0099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40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34506" y="2060620"/>
            <a:ext cx="4647797" cy="3335628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100034" y="1493950"/>
            <a:ext cx="6253766" cy="4683013"/>
          </a:xfrm>
        </p:spPr>
        <p:txBody>
          <a:bodyPr>
            <a:noAutofit/>
          </a:bodyPr>
          <a:lstStyle/>
          <a:p>
            <a:r>
              <a:rPr lang="ru-RU" sz="1600" dirty="0" smtClean="0"/>
              <a:t>В соответствии со ст.29 Закона «Об охране и защите от семейного насилия» временный охранный ордер предусматривает:</a:t>
            </a:r>
          </a:p>
          <a:p>
            <a:pPr marL="0" indent="0">
              <a:buNone/>
            </a:pPr>
            <a:r>
              <a:rPr lang="ru-RU" sz="1600" dirty="0" smtClean="0"/>
              <a:t>1) запрет совершать семейное насилие;</a:t>
            </a:r>
          </a:p>
          <a:p>
            <a:pPr marL="0" indent="0">
              <a:buNone/>
            </a:pPr>
            <a:r>
              <a:rPr lang="ru-RU" sz="1600" dirty="0" smtClean="0"/>
              <a:t>2) запрет на прямые и косвенные контакты с лицом, пострадавшим от семейного насилия. </a:t>
            </a:r>
          </a:p>
          <a:p>
            <a:pPr marL="0" indent="0">
              <a:buNone/>
            </a:pPr>
            <a:r>
              <a:rPr lang="ru-RU" sz="1600" dirty="0" smtClean="0"/>
              <a:t>3) условие о прохождении лицом, совершившим семейное насилие, коррекционной программы по изменению насильственного поведения.</a:t>
            </a:r>
          </a:p>
          <a:p>
            <a:r>
              <a:rPr lang="ru-RU" sz="1600" dirty="0" smtClean="0"/>
              <a:t>Таким образом, если лицо, ранее совершившее семейное насилие, было привлечено к ответственности по ст.70 </a:t>
            </a:r>
            <a:r>
              <a:rPr lang="ru-RU" sz="1600" dirty="0" err="1" smtClean="0"/>
              <a:t>КоП</a:t>
            </a:r>
            <a:r>
              <a:rPr lang="ru-RU" sz="1600" dirty="0" smtClean="0"/>
              <a:t> (Семейное насилие) и ему был выдан охранный ордер. Однако это лицо нарушает условия временного охранного ордера и вновь совершает семейное насилие и отказывается от прохождения коррекционной программы. В таком случае не ясно по какой статье </a:t>
            </a:r>
            <a:r>
              <a:rPr lang="ru-RU" sz="1600" dirty="0" err="1" smtClean="0"/>
              <a:t>КоП</a:t>
            </a:r>
            <a:r>
              <a:rPr lang="ru-RU" sz="1600" dirty="0" smtClean="0"/>
              <a:t> оно будет привлечено к ответственности, по ст.71 (Неисполнение условий временного охранного ордера) или по ст.70 (Семейное насилие) или по ст.72 (Уклонение лица, совершившего семейное насилие, от прохождения коррекционной программы). Или оно будет привлечено к ответственности по трем статьям 70, 71 и 72 </a:t>
            </a:r>
            <a:r>
              <a:rPr lang="ru-RU" sz="1600" dirty="0" err="1" smtClean="0"/>
              <a:t>КоП</a:t>
            </a:r>
            <a:r>
              <a:rPr lang="ru-RU" sz="16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86362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852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99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13646"/>
            <a:ext cx="10515600" cy="4863317"/>
          </a:xfrm>
        </p:spPr>
        <p:txBody>
          <a:bodyPr>
            <a:normAutofit/>
          </a:bodyPr>
          <a:lstStyle/>
          <a:p>
            <a:r>
              <a:rPr lang="ru-RU" dirty="0"/>
              <a:t>Необходимо четко установить, когда и за какие деяния лицо может быть привлечено к ответственности за неисполнение условий временного охранного ордера. Например, оставить только ответственность по этой статье за невыполнение запрета на прямые и косвенные контакты с лицом, пострадавшим от семейного насилия либо иные условия, которые не образуют состава конкретного правонарушения.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6540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139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0099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Уклонение лица, совершившего семейное насилие, от прохождения коррекционной программы (статья 72 </a:t>
            </a:r>
            <a:r>
              <a:rPr lang="ru-RU" sz="3200" b="1" dirty="0" err="1">
                <a:solidFill>
                  <a:srgbClr val="0099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КоП</a:t>
            </a:r>
            <a:r>
              <a:rPr lang="ru-RU" sz="3200" b="1" dirty="0">
                <a:solidFill>
                  <a:srgbClr val="0099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199945" y="1326524"/>
            <a:ext cx="6153855" cy="4850439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За совершение данного правонарушения предусматриваются взыскания в виде предупреждения либо привлечение к общественным работам на 40 часов.  </a:t>
            </a:r>
          </a:p>
          <a:p>
            <a:r>
              <a:rPr lang="ru-RU" dirty="0" smtClean="0"/>
              <a:t>Такая альтернатива предупреждение или общественные работы по данной статье не сопоставима, и в процессе </a:t>
            </a:r>
            <a:r>
              <a:rPr lang="ru-RU" dirty="0" err="1" smtClean="0"/>
              <a:t>правоприменения</a:t>
            </a:r>
            <a:r>
              <a:rPr lang="ru-RU" dirty="0" smtClean="0"/>
              <a:t> может привести к большим коррупционным рискам. </a:t>
            </a:r>
          </a:p>
          <a:p>
            <a:r>
              <a:rPr lang="ru-RU" dirty="0" smtClean="0"/>
              <a:t>Рекомендации: Необходимо исключить из санкции статьи 72 такой вид взыскания, как предупреждение. </a:t>
            </a:r>
          </a:p>
          <a:p>
            <a:r>
              <a:rPr lang="ru-RU" dirty="0" smtClean="0"/>
              <a:t>Предлагается включить положения о прохождении коррекционной программы в главу 7 </a:t>
            </a:r>
            <a:r>
              <a:rPr lang="ru-RU" dirty="0" err="1" smtClean="0"/>
              <a:t>КоП</a:t>
            </a:r>
            <a:r>
              <a:rPr lang="ru-RU" dirty="0" smtClean="0"/>
              <a:t>, как один из видов дополнительных правовых последствий правонарушения, а также в статью 83 УК (</a:t>
            </a:r>
            <a:r>
              <a:rPr lang="ru-RU" dirty="0" err="1" smtClean="0"/>
              <a:t>пробационные</a:t>
            </a:r>
            <a:r>
              <a:rPr lang="ru-RU" dirty="0" smtClean="0"/>
              <a:t> обязанности). Прохождение коррекционной программы будет накладываться судом при совершении лицом семейного насилия.</a:t>
            </a:r>
          </a:p>
          <a:p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5054" y="2099256"/>
            <a:ext cx="4744891" cy="3271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4913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DP Programme Document" ma:contentTypeID="0x010100F075C04BA242A84ABD3293E3AD35CDA400AB50428DC784B44FAACCAA5FAE40C0590045B5E632B552204ABF0E616DD66BDA0F" ma:contentTypeVersion="73" ma:contentTypeDescription="" ma:contentTypeScope="" ma:versionID="9de00a5f5954494ae107930a66ca92e2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3/fields" xmlns:ns3="1ed4137b-41b2-488b-8250-6d369ec27664" xmlns:ns4="f1161f5b-24a3-4c2d-bc81-44cb9325e8ee" targetNamespace="http://schemas.microsoft.com/office/2006/metadata/properties" ma:root="true" ma:fieldsID="074a45cdc06b655c19533db1d6232777" ns1:_="" ns2:_="" ns3:_="" ns4:_="">
    <xsd:import namespace="http://schemas.microsoft.com/sharepoint/v3"/>
    <xsd:import namespace="http://schemas.microsoft.com/sharepoint/v3/fields"/>
    <xsd:import namespace="1ed4137b-41b2-488b-8250-6d369ec27664"/>
    <xsd:import namespace="f1161f5b-24a3-4c2d-bc81-44cb9325e8ee"/>
    <xsd:element name="properties">
      <xsd:complexType>
        <xsd:sequence>
          <xsd:element name="documentManagement">
            <xsd:complexType>
              <xsd:all>
                <xsd:element ref="ns3:UndpClassificationLevel" minOccurs="0"/>
                <xsd:element ref="ns4:UNDPPOPPFunctionalArea" minOccurs="0"/>
                <xsd:element ref="ns3:UndpProjectNo" minOccurs="0"/>
                <xsd:element ref="ns4:Outcome1" minOccurs="0"/>
                <xsd:element ref="ns3:UndpDocStatus" minOccurs="0"/>
                <xsd:element ref="ns3:UndpOUCode" minOccurs="0"/>
                <xsd:element ref="ns3:UndpDocFormat" minOccurs="0"/>
                <xsd:element ref="ns3:UndpDocID" minOccurs="0"/>
                <xsd:element ref="ns4:PDC_x0020_Document_x0020_Category" minOccurs="0"/>
                <xsd:element ref="ns4:UNDPPublishedDate" minOccurs="0"/>
                <xsd:element ref="ns4:UNDPSummary" minOccurs="0"/>
                <xsd:element ref="ns3:TaxCatchAll" minOccurs="0"/>
                <xsd:element ref="ns3:TaxCatchAllLabel" minOccurs="0"/>
                <xsd:element ref="ns3:UndpDocTypeMMTaxHTField0" minOccurs="0"/>
                <xsd:element ref="ns3:UNDPCountryTaxHTField0" minOccurs="0"/>
                <xsd:element ref="ns3:UNDPDocumentCategoryTaxHTField0" minOccurs="0"/>
                <xsd:element ref="ns3:b6db62fdefd74bd188b0c1cc54de5bcf" minOccurs="0"/>
                <xsd:element ref="ns3:UN_x0020_LanguagesTaxHTField0" minOccurs="0"/>
                <xsd:element ref="ns3:c4e2ab2cc9354bbf9064eeb465a566ea" minOccurs="0"/>
                <xsd:element ref="ns3:UNDPFocusAreasTaxHTField0" minOccurs="0"/>
                <xsd:element ref="ns4:o4086b1782a74105bb5269035bccc8e9" minOccurs="0"/>
                <xsd:element ref="ns4:Project_x0020_Number" minOccurs="0"/>
                <xsd:element ref="ns4:idff2b682fce4d0680503cd9036a3260" minOccurs="0"/>
                <xsd:element ref="ns3:UndpIsTemplate" minOccurs="0"/>
                <xsd:element ref="ns4:gc6531b704974d528487414686b72f6f" minOccurs="0"/>
                <xsd:element ref="ns4:Project_x0020_Manager" minOccurs="0"/>
                <xsd:element ref="ns2:_Publisher" minOccurs="0"/>
                <xsd:element ref="ns4:_dlc_DocId" minOccurs="0"/>
                <xsd:element ref="ns4:_dlc_DocIdUrl" minOccurs="0"/>
                <xsd:element ref="ns4:_dlc_DocIdPersistId" minOccurs="0"/>
                <xsd:element ref="ns4:Document_x0020_Coverage_x0020_Period_x0020_Start_x0020_Date" minOccurs="0"/>
                <xsd:element ref="ns4:Document_x0020_Coverage_x0020_Period_x0020_End_x0020_Date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atedBy" ma:index="52" nillable="true" ma:displayName="Rated By" ma:description="Users rated the item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53" nillable="true" ma:displayName="User ratings" ma:description="User ratings for the item" ma:hidden="true" ma:internalName="Ratings">
      <xsd:simpleType>
        <xsd:restriction base="dms:Note"/>
      </xsd:simpleType>
    </xsd:element>
    <xsd:element name="LikesCount" ma:index="54" nillable="true" ma:displayName="Number of Likes" ma:internalName="LikesCount">
      <xsd:simpleType>
        <xsd:restriction base="dms:Unknown"/>
      </xsd:simpleType>
    </xsd:element>
    <xsd:element name="LikedBy" ma:index="55" nillable="true" ma:displayName="Liked By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Publisher" ma:index="46" nillable="true" ma:displayName="Publisher" ma:description="The person who published the document" ma:hidden="true" ma:internalName="_Publisher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d4137b-41b2-488b-8250-6d369ec27664" elementFormDefault="qualified">
    <xsd:import namespace="http://schemas.microsoft.com/office/2006/documentManagement/types"/>
    <xsd:import namespace="http://schemas.microsoft.com/office/infopath/2007/PartnerControls"/>
    <xsd:element name="UndpClassificationLevel" ma:index="4" nillable="true" ma:displayName="Classification Level" ma:default="Internal Use Only" ma:description="re: UNDP Information Classification &amp; Handling Standard" ma:format="Dropdown" ma:internalName="UndpClassificationLevel">
      <xsd:simpleType>
        <xsd:restriction base="dms:Choice">
          <xsd:enumeration value="Internal Use Only"/>
          <xsd:enumeration value="Confidential"/>
          <xsd:enumeration value="Highly Confidential"/>
          <xsd:enumeration value="Public"/>
        </xsd:restriction>
      </xsd:simpleType>
    </xsd:element>
    <xsd:element name="UndpProjectNo" ma:index="8" nillable="true" ma:displayName="Project No" ma:description="If applicable, the Atlas Project Number that this document relates to." ma:internalName="UndpProjectNo" ma:readOnly="false">
      <xsd:simpleType>
        <xsd:restriction base="dms:Text">
          <xsd:maxLength value="12"/>
        </xsd:restriction>
      </xsd:simpleType>
    </xsd:element>
    <xsd:element name="UndpDocStatus" ma:index="10" nillable="true" ma:displayName="Document Status" ma:default="Draft" ma:description="The status of the document" ma:format="Dropdown" ma:internalName="UndpDocStatus">
      <xsd:simpleType>
        <xsd:restriction base="dms:Choice">
          <xsd:enumeration value="Draft"/>
          <xsd:enumeration value="Reviewed"/>
          <xsd:enumeration value="Approved"/>
          <xsd:enumeration value="Not Approved"/>
          <xsd:enumeration value="Final"/>
          <xsd:enumeration value="Expired"/>
        </xsd:restriction>
      </xsd:simpleType>
    </xsd:element>
    <xsd:element name="UndpOUCode" ma:index="11" nillable="true" ma:displayName="Unit Code" ma:description="The Atlas Unit Code of the authoring Unit" ma:format="Dropdown" ma:internalName="UndpOUCode">
      <xsd:simpleType>
        <xsd:restriction base="dms:Choice">
          <xsd:enumeration value="ABW"/>
          <xsd:enumeration value="AFG"/>
          <xsd:enumeration value="AGO"/>
          <xsd:enumeration value="AIA"/>
          <xsd:enumeration value="ALB"/>
          <xsd:enumeration value="ANT"/>
          <xsd:enumeration value="ARE"/>
          <xsd:enumeration value="ARG"/>
          <xsd:enumeration value="ARM"/>
          <xsd:enumeration value="ATG"/>
          <xsd:enumeration value="AZE"/>
          <xsd:enumeration value="BDI"/>
          <xsd:enumeration value="BEN"/>
          <xsd:enumeration value="BFA"/>
          <xsd:enumeration value="BGD"/>
          <xsd:enumeration value="BGR"/>
          <xsd:enumeration value="BHR"/>
          <xsd:enumeration value="BHS"/>
          <xsd:enumeration value="BIH"/>
          <xsd:enumeration value="BLR"/>
          <xsd:enumeration value="BLZ"/>
          <xsd:enumeration value="BMU"/>
          <xsd:enumeration value="BOL"/>
          <xsd:enumeration value="BRA"/>
          <xsd:enumeration value="BRB"/>
          <xsd:enumeration value="BRC"/>
          <xsd:enumeration value="BTN"/>
          <xsd:enumeration value="BWA"/>
          <xsd:enumeration value="CAF"/>
          <xsd:enumeration value="CHL"/>
          <xsd:enumeration value="CHN"/>
          <xsd:enumeration value="CIV"/>
          <xsd:enumeration value="CMR"/>
          <xsd:enumeration value="COD"/>
          <xsd:enumeration value="COG"/>
          <xsd:enumeration value="COK"/>
          <xsd:enumeration value="COL"/>
          <xsd:enumeration value="COM"/>
          <xsd:enumeration value="CPV"/>
          <xsd:enumeration value="CRC"/>
          <xsd:enumeration value="CRI"/>
          <xsd:enumeration value="CUB"/>
          <xsd:enumeration value="CUR"/>
          <xsd:enumeration value="CYM"/>
          <xsd:enumeration value="CYP"/>
          <xsd:enumeration value="DJI"/>
          <xsd:enumeration value="DMA"/>
          <xsd:enumeration value="DOM"/>
          <xsd:enumeration value="DZA"/>
          <xsd:enumeration value="ECU"/>
          <xsd:enumeration value="EGY"/>
          <xsd:enumeration value="ERI"/>
          <xsd:enumeration value="ETH"/>
          <xsd:enumeration value="FJI"/>
          <xsd:enumeration value="FSM"/>
          <xsd:enumeration value="GAB"/>
          <xsd:enumeration value="GEO"/>
          <xsd:enumeration value="GHA"/>
          <xsd:enumeration value="GIN"/>
          <xsd:enumeration value="GMB"/>
          <xsd:enumeration value="GNB"/>
          <xsd:enumeration value="GNQ"/>
          <xsd:enumeration value="GRD"/>
          <xsd:enumeration value="GTM"/>
          <xsd:enumeration value="GUY"/>
          <xsd:enumeration value="HND"/>
          <xsd:enumeration value="HRV"/>
          <xsd:enumeration value="HTI"/>
          <xsd:enumeration value="IDN"/>
          <xsd:enumeration value="IND"/>
          <xsd:enumeration value="IRN"/>
          <xsd:enumeration value="IRQ"/>
          <xsd:enumeration value="JAM"/>
          <xsd:enumeration value="JOR"/>
          <xsd:enumeration value="KAZ"/>
          <xsd:enumeration value="KEN"/>
          <xsd:enumeration value="KGZ"/>
          <xsd:enumeration value="KHM"/>
          <xsd:enumeration value="KIR"/>
          <xsd:enumeration value="KNA"/>
          <xsd:enumeration value="KOR"/>
          <xsd:enumeration value="KOS"/>
          <xsd:enumeration value="KWT"/>
          <xsd:enumeration value="LAO"/>
          <xsd:enumeration value="LBN"/>
          <xsd:enumeration value="LBR"/>
          <xsd:enumeration value="LBY"/>
          <xsd:enumeration value="LCA"/>
          <xsd:enumeration value="LKA"/>
          <xsd:enumeration value="LSO"/>
          <xsd:enumeration value="LTU"/>
          <xsd:enumeration value="LVA"/>
          <xsd:enumeration value="MAR"/>
          <xsd:enumeration value="MDA"/>
          <xsd:enumeration value="MDG"/>
          <xsd:enumeration value="MDV"/>
          <xsd:enumeration value="MEX"/>
          <xsd:enumeration value="MHL"/>
          <xsd:enumeration value="MKD"/>
          <xsd:enumeration value="MLI"/>
          <xsd:enumeration value="MMR"/>
          <xsd:enumeration value="MNE"/>
          <xsd:enumeration value="MNG"/>
          <xsd:enumeration value="MOZ"/>
          <xsd:enumeration value="MRT"/>
          <xsd:enumeration value="MSR"/>
          <xsd:enumeration value="MUS"/>
          <xsd:enumeration value="MWI"/>
          <xsd:enumeration value="MYS"/>
          <xsd:enumeration value="NAM"/>
          <xsd:enumeration value="NER"/>
          <xsd:enumeration value="NGA"/>
          <xsd:enumeration value="NIC"/>
          <xsd:enumeration value="NIU"/>
          <xsd:enumeration value="NPL"/>
          <xsd:enumeration value="NRU"/>
          <xsd:enumeration value="PAK"/>
          <xsd:enumeration value="PAL"/>
          <xsd:enumeration value="PAN"/>
          <xsd:enumeration value="PER"/>
          <xsd:enumeration value="PHL"/>
          <xsd:enumeration value="PLW"/>
          <xsd:enumeration value="PNG"/>
          <xsd:enumeration value="POL"/>
          <xsd:enumeration value="PRK"/>
          <xsd:enumeration value="PRY"/>
          <xsd:enumeration value="PSC"/>
          <xsd:enumeration value="QAT"/>
          <xsd:enumeration value="R11"/>
          <xsd:enumeration value="R12"/>
          <xsd:enumeration value="R44"/>
          <xsd:enumeration value="R45"/>
          <xsd:enumeration value="R46"/>
          <xsd:enumeration value="R47"/>
          <xsd:enumeration value="RJB"/>
          <xsd:enumeration value="ROU"/>
          <xsd:enumeration value="RUS"/>
          <xsd:enumeration value="RWA"/>
          <xsd:enumeration value="SAU"/>
          <xsd:enumeration value="SDN"/>
          <xsd:enumeration value="SEN"/>
          <xsd:enumeration value="SLB"/>
          <xsd:enumeration value="SLE"/>
          <xsd:enumeration value="SLV"/>
          <xsd:enumeration value="SOM"/>
          <xsd:enumeration value="SRB"/>
          <xsd:enumeration value="SSD"/>
          <xsd:enumeration value="STP"/>
          <xsd:enumeration value="SUR"/>
          <xsd:enumeration value="SVK"/>
          <xsd:enumeration value="SWZ"/>
          <xsd:enumeration value="SYC"/>
          <xsd:enumeration value="SYR"/>
          <xsd:enumeration value="TCA"/>
          <xsd:enumeration value="TCD"/>
          <xsd:enumeration value="TGO"/>
          <xsd:enumeration value="THA"/>
          <xsd:enumeration value="TJK"/>
          <xsd:enumeration value="TKL"/>
          <xsd:enumeration value="TKM"/>
          <xsd:enumeration value="TLS"/>
          <xsd:enumeration value="TON"/>
          <xsd:enumeration value="TTO"/>
          <xsd:enumeration value="TUN"/>
          <xsd:enumeration value="TUR"/>
          <xsd:enumeration value="TUV"/>
          <xsd:enumeration value="TZA"/>
          <xsd:enumeration value="UGA"/>
          <xsd:enumeration value="UKR"/>
          <xsd:enumeration value="UNV"/>
          <xsd:enumeration value="URY"/>
          <xsd:enumeration value="UZB"/>
          <xsd:enumeration value="VCT"/>
          <xsd:enumeration value="VEN"/>
          <xsd:enumeration value="VGB"/>
          <xsd:enumeration value="VNM"/>
          <xsd:enumeration value="VUT"/>
          <xsd:enumeration value="WSM"/>
          <xsd:enumeration value="YEM"/>
          <xsd:enumeration value="ZAF"/>
          <xsd:enumeration value="ZMB"/>
          <xsd:enumeration value="ZWE"/>
          <xsd:enumeration value="H01"/>
          <xsd:enumeration value="H02"/>
          <xsd:enumeration value="H03"/>
          <xsd:enumeration value="H04"/>
          <xsd:enumeration value="H05"/>
          <xsd:enumeration value="H10"/>
          <xsd:enumeration value="H11"/>
          <xsd:enumeration value="H13"/>
          <xsd:enumeration value="H13"/>
          <xsd:enumeration value="H14"/>
          <xsd:enumeration value="H15"/>
          <xsd:enumeration value="H17"/>
          <xsd:enumeration value="H18"/>
          <xsd:enumeration value="H19"/>
          <xsd:enumeration value="H20"/>
          <xsd:enumeration value="H21"/>
          <xsd:enumeration value="H22"/>
          <xsd:enumeration value="H23"/>
          <xsd:enumeration value="H24"/>
          <xsd:enumeration value="H25"/>
          <xsd:enumeration value="H26"/>
          <xsd:enumeration value="H27"/>
          <xsd:enumeration value="H28"/>
          <xsd:enumeration value="H30"/>
          <xsd:enumeration value="H31"/>
          <xsd:enumeration value="H35"/>
          <xsd:enumeration value="H42"/>
          <xsd:enumeration value="H43"/>
          <xsd:enumeration value="H45"/>
          <xsd:enumeration value="H46"/>
          <xsd:enumeration value="H48"/>
          <xsd:enumeration value="H49"/>
          <xsd:enumeration value="H51"/>
          <xsd:enumeration value="H54"/>
          <xsd:enumeration value="H56"/>
          <xsd:enumeration value="H57"/>
          <xsd:enumeration value="H58"/>
          <xsd:enumeration value="H59"/>
          <xsd:enumeration value="H61"/>
          <xsd:enumeration value="H62"/>
          <xsd:enumeration value="H70"/>
          <xsd:enumeration value="H71"/>
        </xsd:restriction>
      </xsd:simpleType>
    </xsd:element>
    <xsd:element name="UndpDocFormat" ma:index="12" nillable="true" ma:displayName="Document Medium" ma:description="The medium/format from which this document originated (i.e. Fax, Paper, eDocument etc.)" ma:format="Dropdown" ma:internalName="UndpDocFormat">
      <xsd:simpleType>
        <xsd:restriction base="dms:Choice">
          <xsd:enumeration value="E-Document"/>
          <xsd:enumeration value="Letter/Paper"/>
          <xsd:enumeration value="E-Mail"/>
          <xsd:enumeration value="Fax/Telecopy"/>
          <xsd:enumeration value="Audio"/>
          <xsd:enumeration value="Database"/>
          <xsd:enumeration value="Image/Picture"/>
          <xsd:enumeration value="Instant Message"/>
          <xsd:enumeration value="Social Media"/>
        </xsd:restriction>
      </xsd:simpleType>
    </xsd:element>
    <xsd:element name="UndpDocID" ma:index="14" nillable="true" ma:displayName="Doc ID" ma:description="The Unique ID number for this document. Reserve for System Use." ma:internalName="UndpDocID">
      <xsd:simpleType>
        <xsd:restriction base="dms:Text">
          <xsd:maxLength value="35"/>
        </xsd:restriction>
      </xsd:simpleType>
    </xsd:element>
    <xsd:element name="TaxCatchAll" ma:index="23" nillable="true" ma:displayName="Taxonomy Catch All Column" ma:hidden="true" ma:list="{ebf97bad-dcbe-4f0d-9a23-b800605d6ac9}" ma:internalName="TaxCatchAll" ma:showField="CatchAllData" ma:web="f1161f5b-24a3-4c2d-bc81-44cb9325e8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4" nillable="true" ma:displayName="Taxonomy Catch All Column1" ma:hidden="true" ma:list="{ebf97bad-dcbe-4f0d-9a23-b800605d6ac9}" ma:internalName="TaxCatchAllLabel" ma:readOnly="true" ma:showField="CatchAllDataLabel" ma:web="f1161f5b-24a3-4c2d-bc81-44cb9325e8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UndpDocTypeMMTaxHTField0" ma:index="25" nillable="true" ma:taxonomy="true" ma:internalName="UndpDocTypeMMTaxHTField0" ma:taxonomyFieldName="UndpDocTypeMM" ma:displayName="Document Type" ma:default="" ma:fieldId="{ef94467a-fb76-4b42-91a0-5b5bdb6c8d34}" ma:sspId="28e6c43a-9e99-4bdd-9574-a0fa4ea3b61e" ma:termSetId="9ee71e91-19a9-476b-852f-3c2a633960f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UNDPCountryTaxHTField0" ma:index="27" nillable="true" ma:taxonomy="true" ma:internalName="UNDPCountryTaxHTField0" ma:taxonomyFieldName="UNDPCountry" ma:displayName="Applies To Unit/Office/Country" ma:default="" ma:fieldId="{81e4cc14-7d66-47aa-92fc-e5e3ceab8cf9}" ma:taxonomyMulti="true" ma:sspId="28e6c43a-9e99-4bdd-9574-a0fa4ea3b61e" ma:termSetId="442a42f2-fc2a-49a0-9036-6cd97a005fb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UNDPDocumentCategoryTaxHTField0" ma:index="30" nillable="true" ma:taxonomy="true" ma:internalName="UNDPDocumentCategoryTaxHTField0" ma:taxonomyFieldName="UNDPDocumentCategory" ma:displayName="Document Category" ma:readOnly="false" ma:default="" ma:fieldId="{30683383-b7b1-438d-8f61-9bf6b516a9e8}" ma:sspId="28e6c43a-9e99-4bdd-9574-a0fa4ea3b61e" ma:termSetId="353ae5a2-1c9c-42f6-bb56-cf3ba72fb6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6db62fdefd74bd188b0c1cc54de5bcf" ma:index="32" nillable="true" ma:taxonomy="true" ma:internalName="b6db62fdefd74bd188b0c1cc54de5bcf" ma:taxonomyFieldName="UndpUnitMM" ma:displayName="Responsible Unit/Office" ma:readOnly="false" ma:default="" ma:fieldId="{b6db62fd-efd7-4bd1-88b0-c1cc54de5bcf}" ma:taxonomyMulti="true" ma:sspId="28e6c43a-9e99-4bdd-9574-a0fa4ea3b61e" ma:termSetId="41041907-3ad1-4549-b766-200fd229bd1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UN_x0020_LanguagesTaxHTField0" ma:index="33" nillable="true" ma:taxonomy="true" ma:internalName="UN_x0020_LanguagesTaxHTField0" ma:taxonomyFieldName="UN_x0020_Languages" ma:displayName="UN Languages" ma:readOnly="false" ma:default="1;#English|7f98b732-4b5b-4b70-ba90-a0eff09b5d2d" ma:fieldId="{41a2b052-e54a-4bfe-83da-6da45935c81e}" ma:sspId="28e6c43a-9e99-4bdd-9574-a0fa4ea3b61e" ma:termSetId="b4046108-c9b1-4d97-ad16-d3846fb24317" ma:anchorId="45d05d46-9bc9-40df-8618-9658690cf41e" ma:open="false" ma:isKeyword="false">
      <xsd:complexType>
        <xsd:sequence>
          <xsd:element ref="pc:Terms" minOccurs="0" maxOccurs="1"/>
        </xsd:sequence>
      </xsd:complexType>
    </xsd:element>
    <xsd:element name="c4e2ab2cc9354bbf9064eeb465a566ea" ma:index="34" nillable="true" ma:taxonomy="true" ma:internalName="c4e2ab2cc9354bbf9064eeb465a566ea" ma:taxonomyFieldName="eRegFilingCodeMM" ma:displayName="eFiling Code" ma:readOnly="false" ma:default="" ma:fieldId="{c4e2ab2c-c935-4bbf-9064-eeb465a566ea}" ma:sspId="28e6c43a-9e99-4bdd-9574-a0fa4ea3b61e" ma:termSetId="3f69c20a-3173-4973-84b2-95ebea5be078" ma:anchorId="f37a81ce-dd31-4fa3-b388-af2156d559de" ma:open="false" ma:isKeyword="false">
      <xsd:complexType>
        <xsd:sequence>
          <xsd:element ref="pc:Terms" minOccurs="0" maxOccurs="1"/>
        </xsd:sequence>
      </xsd:complexType>
    </xsd:element>
    <xsd:element name="UNDPFocusAreasTaxHTField0" ma:index="35" nillable="true" ma:taxonomy="true" ma:internalName="UNDPFocusAreasTaxHTField0" ma:taxonomyFieldName="UNDPFocusAreas" ma:displayName="Focus Area" ma:readOnly="false" ma:default="" ma:fieldId="{c0f5d6bc-94c2-4efb-8cb3-448ca9792810}" ma:taxonomyMulti="true" ma:sspId="28e6c43a-9e99-4bdd-9574-a0fa4ea3b61e" ma:termSetId="5595b894-23d9-4524-8855-5c6c69b8bcc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UndpIsTemplate" ma:index="43" nillable="true" ma:displayName="Template" ma:default="No" ma:description="Is this document a template or model upon which other documents should be based?" ma:format="RadioButtons" ma:hidden="true" ma:internalName="UndpIsTemplate" ma:readOnly="false">
      <xsd:simpleType>
        <xsd:restriction base="dms:Choice">
          <xsd:enumeration value="Yes"/>
          <xsd:enumeration value="No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161f5b-24a3-4c2d-bc81-44cb9325e8ee" elementFormDefault="qualified">
    <xsd:import namespace="http://schemas.microsoft.com/office/2006/documentManagement/types"/>
    <xsd:import namespace="http://schemas.microsoft.com/office/infopath/2007/PartnerControls"/>
    <xsd:element name="UNDPPOPPFunctionalArea" ma:index="5" nillable="true" ma:displayName="Functional Area" ma:description="The Functional Area (as defined in POPP) of this document" ma:format="Dropdown" ma:internalName="UNDPPOPPFunctionalArea" ma:readOnly="false">
      <xsd:simpleType>
        <xsd:restriction base="dms:Choice">
          <xsd:enumeration value="Administrative Services"/>
          <xsd:enumeration value="Contract and Procurement"/>
          <xsd:enumeration value="Ethics"/>
          <xsd:enumeration value="Financial Resources"/>
          <xsd:enumeration value="Human Resources"/>
          <xsd:enumeration value="Information and Communications Technology"/>
          <xsd:enumeration value="Management of Crisis and Special Development Situations"/>
          <xsd:enumeration value="Partnerships"/>
          <xsd:enumeration value="Programme and Project"/>
          <xsd:enumeration value="Results &amp; Accountability"/>
          <xsd:enumeration value="Prescriptive Content"/>
          <xsd:enumeration value="Security"/>
        </xsd:restriction>
      </xsd:simpleType>
    </xsd:element>
    <xsd:element name="Outcome1" ma:index="9" nillable="true" ma:displayName="Output No" ma:internalName="Outcome1" ma:readOnly="false">
      <xsd:simpleType>
        <xsd:restriction base="dms:Text">
          <xsd:maxLength value="8"/>
        </xsd:restriction>
      </xsd:simpleType>
    </xsd:element>
    <xsd:element name="PDC_x0020_Document_x0020_Category" ma:index="15" nillable="true" ma:displayName="PDC Document Category" ma:default="Project" ma:format="Dropdown" ma:internalName="PDC_x0020_Document_x0020_Category" ma:readOnly="false">
      <xsd:simpleType>
        <xsd:restriction base="dms:Choice">
          <xsd:enumeration value="Project"/>
          <xsd:enumeration value="Proposal"/>
        </xsd:restriction>
      </xsd:simpleType>
    </xsd:element>
    <xsd:element name="UNDPPublishedDate" ma:index="19" nillable="true" ma:displayName="Published Date" ma:description="The date the document was published" ma:format="DateOnly" ma:hidden="true" ma:internalName="UNDPPublishedDate" ma:readOnly="false">
      <xsd:simpleType>
        <xsd:restriction base="dms:DateTime"/>
      </xsd:simpleType>
    </xsd:element>
    <xsd:element name="UNDPSummary" ma:index="21" nillable="true" ma:displayName="Summary" ma:description="A brief description or summary of the document that will displayed in search results." ma:hidden="true" ma:internalName="UNDPSummary" ma:readOnly="false">
      <xsd:simpleType>
        <xsd:restriction base="dms:Note"/>
      </xsd:simpleType>
    </xsd:element>
    <xsd:element name="o4086b1782a74105bb5269035bccc8e9" ma:index="39" nillable="true" ma:taxonomy="true" ma:internalName="o4086b1782a74105bb5269035bccc8e9" ma:taxonomyFieldName="Atlas_x0020_Document_x0020_Status" ma:displayName="PDC Document Status" ma:indexed="true" ma:default="763;#Draft|121d40a5-e62e-4d42-82e4-d6d12003de0a" ma:fieldId="{84086b17-82a7-4105-bb52-69035bccc8e9}" ma:sspId="28e6c43a-9e99-4bdd-9574-a0fa4ea3b61e" ma:termSetId="25903f6f-cbc1-40ed-9940-25d83ada12c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roject_x0020_Number" ma:index="40" nillable="true" ma:displayName="Project Number" ma:hidden="true" ma:internalName="Project_x0020_Number" ma:readOnly="false">
      <xsd:simpleType>
        <xsd:restriction base="dms:Text">
          <xsd:maxLength value="8"/>
        </xsd:restriction>
      </xsd:simpleType>
    </xsd:element>
    <xsd:element name="idff2b682fce4d0680503cd9036a3260" ma:index="41" nillable="true" ma:taxonomy="true" ma:internalName="idff2b682fce4d0680503cd9036a3260" ma:taxonomyFieldName="Atlas_x0020_Document_x0020_Type" ma:displayName="PDC Document Type" ma:default="" ma:fieldId="{2dff2b68-2fce-4d06-8050-3cd9036a3260}" ma:sspId="28e6c43a-9e99-4bdd-9574-a0fa4ea3b61e" ma:termSetId="30d68b81-e6e1-44c0-83ea-00369bf2f0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c6531b704974d528487414686b72f6f" ma:index="44" nillable="true" ma:taxonomy="true" ma:internalName="gc6531b704974d528487414686b72f6f" ma:taxonomyFieldName="Operating_x0020_Unit0" ma:displayName="Operating Unit" ma:default="" ma:fieldId="{0c6531b7-0497-4d52-8487-414686b72f6f}" ma:sspId="28e6c43a-9e99-4bdd-9574-a0fa4ea3b61e" ma:termSetId="4a12f052-e370-4dc7-89e6-088c48edbf4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roject_x0020_Manager" ma:index="45" nillable="true" ma:displayName="Project Manager" ma:hidden="true" ma:internalName="Project_x0020_Manager" ma:readOnly="false">
      <xsd:simpleType>
        <xsd:restriction base="dms:Text">
          <xsd:maxLength value="50"/>
        </xsd:restriction>
      </xsd:simpleType>
    </xsd:element>
    <xsd:element name="_dlc_DocId" ma:index="47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48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9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Document_x0020_Coverage_x0020_Period_x0020_Start_x0020_Date" ma:index="50" nillable="true" ma:displayName="Document Coverage Period Start Date" ma:description="The period start date of the document covers or is valid (E.g. project start date specified in a project document, start date of the period covered by a project review report, a donor report, etc.)" ma:format="DateOnly" ma:internalName="Document_x0020_Coverage_x0020_Period_x0020_Start_x0020_Date">
      <xsd:simpleType>
        <xsd:restriction base="dms:DateTime"/>
      </xsd:simpleType>
    </xsd:element>
    <xsd:element name="Document_x0020_Coverage_x0020_Period_x0020_End_x0020_Date" ma:index="51" nillable="true" ma:displayName="Document Coverage Period End Date" ma:description="The period end date of the document covers or is valid (E.g. End date specified in a project document, period end date of review report, signed or published date if period is not relevant, such as MoU or Tender)" ma:format="DateOnly" ma:internalName="Document_x0020_Coverage_x0020_Period_x0020_End_x0020_Date" ma:readOnly="false">
      <xsd:simpleType>
        <xsd:restriction base="dms:DateTime"/>
      </xsd:simpleType>
    </xsd:element>
    <xsd:element name="SharedWithUsers" ma:index="5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" ma:displayName="Author"/>
        <xsd:element ref="dcterms:created" minOccurs="0" maxOccurs="1"/>
        <xsd:element ref="dc:identifier" minOccurs="0" maxOccurs="1"/>
        <xsd:element name="contentType" minOccurs="0" maxOccurs="1" type="xsd:string" ma:index="29" ma:displayName="Content Type"/>
        <xsd:element ref="dc:title" minOccurs="0" maxOccurs="1" ma:index="1" ma:displayName="Title"/>
        <xsd:element ref="dc:subject" minOccurs="0" maxOccurs="1" ma:displayName="Subject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28e6c43a-9e99-4bdd-9574-a0fa4ea3b61e" ContentTypeId="0x010100F075C04BA242A84ABD3293E3AD35CDA4" PreviousValue="false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UNDPDocumentCategoryTaxHTField0 xmlns="1ed4137b-41b2-488b-8250-6d369ec27664">
      <Terms xmlns="http://schemas.microsoft.com/office/infopath/2007/PartnerControls"/>
    </UNDPDocumentCategoryTaxHTField0>
    <b6db62fdefd74bd188b0c1cc54de5bcf xmlns="1ed4137b-41b2-488b-8250-6d369ec27664">
      <Terms xmlns="http://schemas.microsoft.com/office/infopath/2007/PartnerControls"/>
    </b6db62fdefd74bd188b0c1cc54de5bcf>
    <UndpDocFormat xmlns="1ed4137b-41b2-488b-8250-6d369ec27664" xsi:nil="true"/>
    <UNDPPublishedDate xmlns="f1161f5b-24a3-4c2d-bc81-44cb9325e8ee">2022-11-06T15:00:00+00:00</UNDPPublishedDate>
    <UNDPCountryTaxHTField0 xmlns="1ed4137b-41b2-488b-8250-6d369ec27664">
      <Terms xmlns="http://schemas.microsoft.com/office/infopath/2007/PartnerControls">
        <TermInfo xmlns="http://schemas.microsoft.com/office/infopath/2007/PartnerControls">
          <TermName xmlns="http://schemas.microsoft.com/office/infopath/2007/PartnerControls">Kyrgyzstan</TermName>
          <TermId xmlns="http://schemas.microsoft.com/office/infopath/2007/PartnerControls">5200c8d3-b31f-45b7-ad97-3592c7f7e8f7</TermId>
        </TermInfo>
      </Terms>
    </UNDPCountryTaxHTField0>
    <UndpOUCode xmlns="1ed4137b-41b2-488b-8250-6d369ec27664">KGZ</UndpOUCode>
    <PDC_x0020_Document_x0020_Category xmlns="f1161f5b-24a3-4c2d-bc81-44cb9325e8ee">Project</PDC_x0020_Document_x0020_Category>
    <UNDPSummary xmlns="f1161f5b-24a3-4c2d-bc81-44cb9325e8ee" xsi:nil="true"/>
    <UndpDocTypeMMTaxHTField0 xmlns="1ed4137b-41b2-488b-8250-6d369ec27664">
      <Terms xmlns="http://schemas.microsoft.com/office/infopath/2007/PartnerControls"/>
    </UndpDocTypeMMTaxHTField0>
    <UNDPFocusAreasTaxHTField0 xmlns="1ed4137b-41b2-488b-8250-6d369ec27664">
      <Terms xmlns="http://schemas.microsoft.com/office/infopath/2007/PartnerControls">
        <TermInfo xmlns="http://schemas.microsoft.com/office/infopath/2007/PartnerControls">
          <TermName xmlns="http://schemas.microsoft.com/office/infopath/2007/PartnerControls">Gender</TermName>
          <TermId xmlns="http://schemas.microsoft.com/office/infopath/2007/PartnerControls">f44ac702-0a17-4126-bb56-bed82ad53a17</TermId>
        </TermInfo>
      </Terms>
    </UNDPFocusAreasTaxHTField0>
    <idff2b682fce4d0680503cd9036a3260 xmlns="f1161f5b-24a3-4c2d-bc81-44cb9325e8ee">
      <Terms xmlns="http://schemas.microsoft.com/office/infopath/2007/PartnerControls">
        <TermInfo xmlns="http://schemas.microsoft.com/office/infopath/2007/PartnerControls">
          <TermName xmlns="http://schemas.microsoft.com/office/infopath/2007/PartnerControls">Other</TermName>
          <TermId xmlns="http://schemas.microsoft.com/office/infopath/2007/PartnerControls">10be685e-4bef-4aec-b905-4df3748c0781</TermId>
        </TermInfo>
      </Terms>
    </idff2b682fce4d0680503cd9036a3260>
    <o4086b1782a74105bb5269035bccc8e9 xmlns="f1161f5b-24a3-4c2d-bc81-44cb9325e8ee">
      <Terms xmlns="http://schemas.microsoft.com/office/infopath/2007/PartnerControls">
        <TermInfo xmlns="http://schemas.microsoft.com/office/infopath/2007/PartnerControls">
          <TermName xmlns="http://schemas.microsoft.com/office/infopath/2007/PartnerControls">Draft</TermName>
          <TermId xmlns="http://schemas.microsoft.com/office/infopath/2007/PartnerControls">121d40a5-e62e-4d42-82e4-d6d12003de0a</TermId>
        </TermInfo>
      </Terms>
    </o4086b1782a74105bb5269035bccc8e9>
    <_Publisher xmlns="http://schemas.microsoft.com/sharepoint/v3/fields" xsi:nil="true"/>
    <UNDPPOPPFunctionalArea xmlns="f1161f5b-24a3-4c2d-bc81-44cb9325e8ee">Programme and Project</UNDPPOPPFunctionalArea>
    <Document_x0020_Coverage_x0020_Period_x0020_Start_x0020_Date xmlns="f1161f5b-24a3-4c2d-bc81-44cb9325e8ee">2022-06-28T04:00:00+00:00</Document_x0020_Coverage_x0020_Period_x0020_Start_x0020_Date>
    <Document_x0020_Coverage_x0020_Period_x0020_End_x0020_Date xmlns="f1161f5b-24a3-4c2d-bc81-44cb9325e8ee">2022-06-28T04:00:00+00:00</Document_x0020_Coverage_x0020_Period_x0020_End_x0020_Date>
    <Project_x0020_Number xmlns="f1161f5b-24a3-4c2d-bc81-44cb9325e8ee" xsi:nil="true"/>
    <Project_x0020_Manager xmlns="f1161f5b-24a3-4c2d-bc81-44cb9325e8ee" xsi:nil="true"/>
    <TaxCatchAll xmlns="1ed4137b-41b2-488b-8250-6d369ec27664">
      <Value>763</Value>
      <Value>1407</Value>
      <Value>1134</Value>
      <Value>241</Value>
      <Value>1107</Value>
      <Value>306</Value>
    </TaxCatchAll>
    <c4e2ab2cc9354bbf9064eeb465a566ea xmlns="1ed4137b-41b2-488b-8250-6d369ec27664">
      <Terms xmlns="http://schemas.microsoft.com/office/infopath/2007/PartnerControls"/>
    </c4e2ab2cc9354bbf9064eeb465a566ea>
    <UndpProjectNo xmlns="1ed4137b-41b2-488b-8250-6d369ec27664">00119491</UndpProjectNo>
    <UndpDocStatus xmlns="1ed4137b-41b2-488b-8250-6d369ec27664">Draft</UndpDocStatus>
    <Outcome1 xmlns="f1161f5b-24a3-4c2d-bc81-44cb9325e8ee">Output 1</Outcome1>
    <UndpClassificationLevel xmlns="1ed4137b-41b2-488b-8250-6d369ec27664">Public</UndpClassificationLevel>
    <UndpIsTemplate xmlns="1ed4137b-41b2-488b-8250-6d369ec27664">No</UndpIsTemplate>
    <UndpDocID xmlns="1ed4137b-41b2-488b-8250-6d369ec27664" xsi:nil="true"/>
    <UN_x0020_LanguagesTaxHTField0 xmlns="1ed4137b-41b2-488b-8250-6d369ec27664">
      <Terms xmlns="http://schemas.microsoft.com/office/infopath/2007/PartnerControls">
        <TermInfo xmlns="http://schemas.microsoft.com/office/infopath/2007/PartnerControls">
          <TermName xmlns="http://schemas.microsoft.com/office/infopath/2007/PartnerControls">Russian</TermName>
          <TermId xmlns="http://schemas.microsoft.com/office/infopath/2007/PartnerControls">11a3d1ff-02b4-46ed-8041-80f1bb517d3b</TermId>
        </TermInfo>
      </Terms>
    </UN_x0020_LanguagesTaxHTField0>
    <gc6531b704974d528487414686b72f6f xmlns="f1161f5b-24a3-4c2d-bc81-44cb9325e8ee">
      <Terms xmlns="http://schemas.microsoft.com/office/infopath/2007/PartnerControls">
        <TermInfo xmlns="http://schemas.microsoft.com/office/infopath/2007/PartnerControls">
          <TermName xmlns="http://schemas.microsoft.com/office/infopath/2007/PartnerControls">KGZ</TermName>
          <TermId xmlns="http://schemas.microsoft.com/office/infopath/2007/PartnerControls">727026dd-df17-4ad9-a887-e25da90c4444</TermId>
        </TermInfo>
      </Terms>
    </gc6531b704974d528487414686b72f6f>
    <_dlc_DocId xmlns="f1161f5b-24a3-4c2d-bc81-44cb9325e8ee">ATLASPDC-4-166076</_dlc_DocId>
    <_dlc_DocIdUrl xmlns="f1161f5b-24a3-4c2d-bc81-44cb9325e8ee">
      <Url>https://info.undp.org/docs/pdc/_layouts/DocIdRedir.aspx?ID=ATLASPDC-4-166076</Url>
      <Description>ATLASPDC-4-166076</Description>
    </_dlc_DocIdUrl>
    <LikesCount xmlns="http://schemas.microsoft.com/sharepoint/v3" xsi:nil="true"/>
    <Ratings xmlns="http://schemas.microsoft.com/sharepoint/v3" xsi:nil="true"/>
    <LikedBy xmlns="http://schemas.microsoft.com/sharepoint/v3">
      <UserInfo>
        <DisplayName/>
        <AccountId xsi:nil="true"/>
        <AccountType/>
      </UserInfo>
    </LikedBy>
    <RatedBy xmlns="http://schemas.microsoft.com/sharepoint/v3">
      <UserInfo>
        <DisplayName/>
        <AccountId xsi:nil="true"/>
        <AccountType/>
      </UserInfo>
    </RatedBy>
  </documentManagement>
</p:properties>
</file>

<file path=customXml/itemProps1.xml><?xml version="1.0" encoding="utf-8"?>
<ds:datastoreItem xmlns:ds="http://schemas.openxmlformats.org/officeDocument/2006/customXml" ds:itemID="{07C130D6-ECDC-438A-B5DD-7CEFC98D5B3B}"/>
</file>

<file path=customXml/itemProps2.xml><?xml version="1.0" encoding="utf-8"?>
<ds:datastoreItem xmlns:ds="http://schemas.openxmlformats.org/officeDocument/2006/customXml" ds:itemID="{A797113A-39AD-409B-AC83-51C067BF5D34}"/>
</file>

<file path=customXml/itemProps3.xml><?xml version="1.0" encoding="utf-8"?>
<ds:datastoreItem xmlns:ds="http://schemas.openxmlformats.org/officeDocument/2006/customXml" ds:itemID="{533A1A6D-9405-42F0-9F86-DDD4555B92D8}"/>
</file>

<file path=customXml/itemProps4.xml><?xml version="1.0" encoding="utf-8"?>
<ds:datastoreItem xmlns:ds="http://schemas.openxmlformats.org/officeDocument/2006/customXml" ds:itemID="{0118ED92-3DE6-4150-A884-EDA9E18A569E}"/>
</file>

<file path=customXml/itemProps5.xml><?xml version="1.0" encoding="utf-8"?>
<ds:datastoreItem xmlns:ds="http://schemas.openxmlformats.org/officeDocument/2006/customXml" ds:itemID="{3654E1C8-4315-4DCD-9828-F7B0AEE0FE3F}"/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1449</Words>
  <Application>Microsoft Office PowerPoint</Application>
  <PresentationFormat>Широкоэкранный</PresentationFormat>
  <Paragraphs>61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Правовой анализ     положений Кодекса о правонарушениях Кыргызской Республики в части сексуального и гендерного насилия </vt:lpstr>
      <vt:lpstr>Реформа уголовного законодательства  страны - 2021 г.</vt:lpstr>
      <vt:lpstr>Побои (статья 56 КоП)</vt:lpstr>
      <vt:lpstr>Семейное насилие (статья 70 КоП) это умышленное применение физического, психологического, экономического насилия или угроза физическим насилием, а также пренебрежительное отношение, совершенные одним членом семьи/приравненным к нему лицом в отношении другого члена семьи/приравненного к нему лица,  </vt:lpstr>
      <vt:lpstr>Семейное насилие</vt:lpstr>
      <vt:lpstr>Рекомендации</vt:lpstr>
      <vt:lpstr>Неисполнение условий временного охранного ордера (статья 71 КоП)</vt:lpstr>
      <vt:lpstr>Рекомендации</vt:lpstr>
      <vt:lpstr>Уклонение лица, совершившего семейное насилие, от прохождения коррекционной программы (статья 72 КоП)</vt:lpstr>
      <vt:lpstr>Мелкое хулиганство (статья 126 КоП)</vt:lpstr>
      <vt:lpstr>Виды взысканий и их применение</vt:lpstr>
      <vt:lpstr>Виды взысканий и их применение</vt:lpstr>
      <vt:lpstr>Права лица, совершившего правонарушение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Правовой анализ     положений Кодекса о правонарушениях Кыргызской Республики в части сексуального и гендерного насилия </dc:title>
  <dc:subject/>
  <dc:creator>Пользователь</dc:creator>
  <cp:lastModifiedBy>Пользователь</cp:lastModifiedBy>
  <cp:revision>9</cp:revision>
  <dcterms:created xsi:type="dcterms:W3CDTF">2022-06-28T05:40:42Z</dcterms:created>
  <dcterms:modified xsi:type="dcterms:W3CDTF">2022-06-29T08:12:07Z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0x010100F075C04BA242A84ABD3293E3AD35CDA400AB50428DC784B44FAACCAA5FAE40C0590045B5E632B552204ABF0E616DD66BDA0F</vt:lpwstr>
  </property>
  <property fmtid="{D5CDD505-2E9C-101B-9397-08002B2CF9AE}" pid="3" name="UNDPCountry">
    <vt:lpwstr>1407;#Kyrgyzstan|5200c8d3-b31f-45b7-ad97-3592c7f7e8f7</vt:lpwstr>
  </property>
  <property fmtid="{D5CDD505-2E9C-101B-9397-08002B2CF9AE}" pid="4" name="UndpDocTypeMM">
    <vt:lpwstr/>
  </property>
  <property fmtid="{D5CDD505-2E9C-101B-9397-08002B2CF9AE}" pid="5" name="UNDPDocumentCategory">
    <vt:lpwstr/>
  </property>
  <property fmtid="{D5CDD505-2E9C-101B-9397-08002B2CF9AE}" pid="6" name="UN Languages">
    <vt:lpwstr>241;#Russian|11a3d1ff-02b4-46ed-8041-80f1bb517d3b</vt:lpwstr>
  </property>
  <property fmtid="{D5CDD505-2E9C-101B-9397-08002B2CF9AE}" pid="7" name="Operating Unit0">
    <vt:lpwstr>1134;#KGZ|727026dd-df17-4ad9-a887-e25da90c4444</vt:lpwstr>
  </property>
  <property fmtid="{D5CDD505-2E9C-101B-9397-08002B2CF9AE}" pid="8" name="Atlas Document Status">
    <vt:lpwstr>763;#Draft|121d40a5-e62e-4d42-82e4-d6d12003de0a</vt:lpwstr>
  </property>
  <property fmtid="{D5CDD505-2E9C-101B-9397-08002B2CF9AE}" pid="9" name="Atlas Document Type">
    <vt:lpwstr>1107;#Other|10be685e-4bef-4aec-b905-4df3748c0781</vt:lpwstr>
  </property>
  <property fmtid="{D5CDD505-2E9C-101B-9397-08002B2CF9AE}" pid="10" name="eRegFilingCodeMM">
    <vt:lpwstr/>
  </property>
  <property fmtid="{D5CDD505-2E9C-101B-9397-08002B2CF9AE}" pid="11" name="UndpUnitMM">
    <vt:lpwstr/>
  </property>
  <property fmtid="{D5CDD505-2E9C-101B-9397-08002B2CF9AE}" pid="12" name="UNDPFocusAreas">
    <vt:lpwstr>306;#Gender|f44ac702-0a17-4126-bb56-bed82ad53a17</vt:lpwstr>
  </property>
  <property fmtid="{D5CDD505-2E9C-101B-9397-08002B2CF9AE}" pid="13" name="_dlc_DocIdItemGuid">
    <vt:lpwstr>6b73201a-346b-41ba-97fb-79780fd63e3f</vt:lpwstr>
  </property>
  <property fmtid="{D5CDD505-2E9C-101B-9397-08002B2CF9AE}" pid="14" name="URL">
    <vt:lpwstr/>
  </property>
  <property fmtid="{D5CDD505-2E9C-101B-9397-08002B2CF9AE}" pid="15" name="DocumentSetDescription">
    <vt:lpwstr/>
  </property>
  <property fmtid="{D5CDD505-2E9C-101B-9397-08002B2CF9AE}" pid="16" name="UnitTaxHTField0">
    <vt:lpwstr/>
  </property>
  <property fmtid="{D5CDD505-2E9C-101B-9397-08002B2CF9AE}" pid="17" name="Unit">
    <vt:lpwstr/>
  </property>
</Properties>
</file>